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8"/>
  </p:notesMasterIdLst>
  <p:handoutMasterIdLst>
    <p:handoutMasterId r:id="rId29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10080625" cy="567055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4" y="-906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c:style val="2"/>
  <c:chart>
    <c:autoTitleDeleted val="1"/>
    <c:plotArea>
      <c:layout>
        <c:manualLayout>
          <c:xMode val="edge"/>
          <c:yMode val="edge"/>
          <c:x val="1.9999999999999997E-2"/>
          <c:y val="1.9923371647509579E-2"/>
          <c:w val="0.79142857142857137"/>
          <c:h val="0.96015295262421696"/>
        </c:manualLayout>
      </c:layout>
      <c:pieChart>
        <c:varyColors val="1"/>
        <c:ser>
          <c:idx val="0"/>
          <c:order val="0"/>
          <c:tx>
            <c:v>Столбец 1</c:v>
          </c:tx>
          <c:dPt>
            <c:idx val="0"/>
            <c:bubble3D val="0"/>
            <c:spPr>
              <a:solidFill>
                <a:srgbClr val="004586"/>
              </a:solidFill>
            </c:spPr>
          </c:dPt>
          <c:dPt>
            <c:idx val="1"/>
            <c:bubble3D val="0"/>
            <c:spPr>
              <a:solidFill>
                <a:srgbClr val="FF420E"/>
              </a:solidFill>
            </c:spPr>
          </c:dPt>
          <c:dPt>
            <c:idx val="2"/>
            <c:bubble3D val="0"/>
            <c:spPr>
              <a:solidFill>
                <a:srgbClr val="FFD320"/>
              </a:solidFill>
            </c:spPr>
          </c:dPt>
          <c:dPt>
            <c:idx val="3"/>
            <c:bubble3D val="0"/>
            <c:spPr>
              <a:solidFill>
                <a:srgbClr val="579D1C"/>
              </a:solidFill>
            </c:spPr>
          </c:dPt>
          <c:dPt>
            <c:idx val="4"/>
            <c:bubble3D val="0"/>
            <c:spPr>
              <a:solidFill>
                <a:srgbClr val="7E0021"/>
              </a:solidFill>
            </c:spPr>
          </c:dPt>
          <c:dPt>
            <c:idx val="5"/>
            <c:bubble3D val="0"/>
            <c:spPr>
              <a:solidFill>
                <a:srgbClr val="83CAFF"/>
              </a:solidFill>
            </c:spPr>
          </c:dPt>
          <c:dPt>
            <c:idx val="6"/>
            <c:bubble3D val="0"/>
            <c:spPr>
              <a:solidFill>
                <a:srgbClr val="314004"/>
              </a:solidFill>
            </c:spPr>
          </c:dPt>
          <c:dPt>
            <c:idx val="7"/>
            <c:bubble3D val="0"/>
            <c:spPr>
              <a:solidFill>
                <a:srgbClr val="AECF00"/>
              </a:solidFill>
            </c:spPr>
          </c:dPt>
          <c:dLbls>
            <c:txPr>
              <a:bodyPr/>
              <a:lstStyle/>
              <a:p>
                <a:pPr>
                  <a:defRPr sz="1400" b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Lit>
              <c:ptCount val="8"/>
              <c:pt idx="0">
                <c:v>тугоухость</c:v>
              </c:pt>
              <c:pt idx="1">
                <c:v>радикулопатия</c:v>
              </c:pt>
              <c:pt idx="2">
                <c:v>мышечно-тонический </c:v>
              </c:pt>
              <c:pt idx="3">
                <c:v>вибрационная </c:v>
              </c:pt>
              <c:pt idx="4">
                <c:v>полинейропатия</c:v>
              </c:pt>
              <c:pt idx="5">
                <c:v>ОА локтевых</c:v>
              </c:pt>
              <c:pt idx="6">
                <c:v>ПЛП</c:v>
              </c:pt>
              <c:pt idx="7">
                <c:v>хр. бронхит</c:v>
              </c:pt>
            </c:strLit>
          </c:cat>
          <c:val>
            <c:numLit>
              <c:formatCode>General</c:formatCode>
              <c:ptCount val="8"/>
              <c:pt idx="0">
                <c:v>34</c:v>
              </c:pt>
              <c:pt idx="1">
                <c:v>9</c:v>
              </c:pt>
              <c:pt idx="2">
                <c:v>6</c:v>
              </c:pt>
              <c:pt idx="3">
                <c:v>5</c:v>
              </c:pt>
              <c:pt idx="4">
                <c:v>2</c:v>
              </c:pt>
              <c:pt idx="5">
                <c:v>4</c:v>
              </c:pt>
              <c:pt idx="6">
                <c:v>4</c:v>
              </c:pt>
              <c:pt idx="7">
                <c:v>2</c:v>
              </c:pt>
            </c:numLit>
          </c:val>
        </c:ser>
        <c:ser>
          <c:idx val="1"/>
          <c:order val="1"/>
          <c:tx>
            <c:v>Столбец 2</c:v>
          </c:tx>
          <c:dPt>
            <c:idx val="0"/>
            <c:bubble3D val="0"/>
            <c:spPr>
              <a:solidFill>
                <a:srgbClr val="004586"/>
              </a:solidFill>
            </c:spPr>
          </c:dPt>
          <c:dPt>
            <c:idx val="1"/>
            <c:bubble3D val="0"/>
            <c:spPr>
              <a:solidFill>
                <a:srgbClr val="FF420E"/>
              </a:solidFill>
            </c:spPr>
          </c:dPt>
          <c:dPt>
            <c:idx val="2"/>
            <c:bubble3D val="0"/>
            <c:spPr>
              <a:solidFill>
                <a:srgbClr val="FFD320"/>
              </a:solidFill>
            </c:spPr>
          </c:dPt>
          <c:dPt>
            <c:idx val="3"/>
            <c:bubble3D val="0"/>
            <c:spPr>
              <a:solidFill>
                <a:srgbClr val="579D1C"/>
              </a:solidFill>
            </c:spPr>
          </c:dPt>
          <c:dPt>
            <c:idx val="4"/>
            <c:bubble3D val="0"/>
            <c:spPr>
              <a:solidFill>
                <a:srgbClr val="7E0021"/>
              </a:solidFill>
            </c:spPr>
          </c:dPt>
          <c:dPt>
            <c:idx val="5"/>
            <c:bubble3D val="0"/>
            <c:spPr>
              <a:solidFill>
                <a:srgbClr val="83CAFF"/>
              </a:solidFill>
            </c:spPr>
          </c:dPt>
          <c:dPt>
            <c:idx val="6"/>
            <c:bubble3D val="0"/>
            <c:spPr>
              <a:solidFill>
                <a:srgbClr val="314004"/>
              </a:solidFill>
            </c:spPr>
          </c:dPt>
          <c:dPt>
            <c:idx val="7"/>
            <c:bubble3D val="0"/>
            <c:spPr>
              <a:solidFill>
                <a:srgbClr val="AECF00"/>
              </a:solidFill>
            </c:spPr>
          </c:dPt>
          <c:val>
            <c:numLit>
              <c:formatCode>General</c:formatCode>
              <c:ptCount val="8"/>
              <c:pt idx="0">
                <c:v>3.2</c:v>
              </c:pt>
              <c:pt idx="1">
                <c:v>8.8000000000000007</c:v>
              </c:pt>
              <c:pt idx="2">
                <c:v>1.5</c:v>
              </c:pt>
              <c:pt idx="3">
                <c:v>9.02</c:v>
              </c:pt>
              <c:pt idx="4">
                <c:v>0</c:v>
              </c:pt>
              <c:pt idx="5">
                <c:v>0</c:v>
              </c:pt>
              <c:pt idx="6">
                <c:v>0</c:v>
              </c:pt>
              <c:pt idx="7">
                <c:v>0</c:v>
              </c:pt>
            </c:numLit>
          </c:val>
        </c:ser>
        <c:ser>
          <c:idx val="2"/>
          <c:order val="2"/>
          <c:tx>
            <c:v>Столбец 3</c:v>
          </c:tx>
          <c:dPt>
            <c:idx val="0"/>
            <c:bubble3D val="0"/>
            <c:spPr>
              <a:solidFill>
                <a:srgbClr val="004586"/>
              </a:solidFill>
            </c:spPr>
          </c:dPt>
          <c:dPt>
            <c:idx val="1"/>
            <c:bubble3D val="0"/>
            <c:spPr>
              <a:solidFill>
                <a:srgbClr val="FF420E"/>
              </a:solidFill>
            </c:spPr>
          </c:dPt>
          <c:dPt>
            <c:idx val="2"/>
            <c:bubble3D val="0"/>
            <c:spPr>
              <a:solidFill>
                <a:srgbClr val="FFD320"/>
              </a:solidFill>
            </c:spPr>
          </c:dPt>
          <c:dPt>
            <c:idx val="3"/>
            <c:bubble3D val="0"/>
            <c:spPr>
              <a:solidFill>
                <a:srgbClr val="579D1C"/>
              </a:solidFill>
            </c:spPr>
          </c:dPt>
          <c:dPt>
            <c:idx val="4"/>
            <c:bubble3D val="0"/>
            <c:spPr>
              <a:solidFill>
                <a:srgbClr val="7E0021"/>
              </a:solidFill>
            </c:spPr>
          </c:dPt>
          <c:dPt>
            <c:idx val="5"/>
            <c:bubble3D val="0"/>
            <c:spPr>
              <a:solidFill>
                <a:srgbClr val="83CAFF"/>
              </a:solidFill>
            </c:spPr>
          </c:dPt>
          <c:dPt>
            <c:idx val="6"/>
            <c:bubble3D val="0"/>
            <c:spPr>
              <a:solidFill>
                <a:srgbClr val="314004"/>
              </a:solidFill>
            </c:spPr>
          </c:dPt>
          <c:dPt>
            <c:idx val="7"/>
            <c:bubble3D val="0"/>
            <c:spPr>
              <a:solidFill>
                <a:srgbClr val="AECF00"/>
              </a:solidFill>
            </c:spPr>
          </c:dPt>
          <c:val>
            <c:numLit>
              <c:formatCode>General</c:formatCode>
              <c:ptCount val="8"/>
              <c:pt idx="0">
                <c:v>4.54</c:v>
              </c:pt>
              <c:pt idx="1">
                <c:v>9.65</c:v>
              </c:pt>
              <c:pt idx="2">
                <c:v>3.7</c:v>
              </c:pt>
              <c:pt idx="3">
                <c:v>6.2</c:v>
              </c:pt>
              <c:pt idx="4">
                <c:v>0</c:v>
              </c:pt>
              <c:pt idx="5">
                <c:v>0</c:v>
              </c:pt>
              <c:pt idx="6">
                <c:v>0</c:v>
              </c:pt>
              <c:pt idx="7">
                <c:v>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solidFill>
            <a:srgbClr val="B3B3B3"/>
          </a:solidFill>
          <a:prstDash val="solid"/>
        </a:ln>
      </c:spPr>
    </c:plotArea>
    <c:legend>
      <c:legendPos val="r"/>
      <c:layout/>
      <c:overlay val="0"/>
      <c:spPr>
        <a:noFill/>
        <a:ln>
          <a:noFill/>
        </a:ln>
      </c:spPr>
      <c:txPr>
        <a:bodyPr/>
        <a:lstStyle/>
        <a:p>
          <a:pPr>
            <a:defRPr sz="1000" b="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c:style val="2"/>
  <c:chart>
    <c:autoTitleDeleted val="1"/>
    <c:plotArea>
      <c:layout>
        <c:manualLayout>
          <c:xMode val="edge"/>
          <c:yMode val="edge"/>
          <c:x val="2.0000002204585778E-2"/>
          <c:y val="1.9923377705825491E-2"/>
          <c:w val="0.84158728412558248"/>
          <c:h val="0.96015324458834905"/>
        </c:manualLayout>
      </c:layout>
      <c:lineChart>
        <c:grouping val="standard"/>
        <c:varyColors val="0"/>
        <c:ser>
          <c:idx val="0"/>
          <c:order val="0"/>
          <c:tx>
            <c:v>Столбец 1</c:v>
          </c:tx>
          <c:spPr>
            <a:ln w="28800">
              <a:solidFill>
                <a:srgbClr val="004586"/>
              </a:solidFill>
            </a:ln>
          </c:spPr>
          <c:marker>
            <c:symbol val="square"/>
            <c:size val="7"/>
          </c:marker>
          <c:dLbls>
            <c:txPr>
              <a:bodyPr/>
              <a:lstStyle/>
              <a:p>
                <a:pPr>
                  <a:defRPr sz="1000" b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9"/>
              <c:pt idx="0">
                <c:v>2012</c:v>
              </c:pt>
              <c:pt idx="1">
                <c:v>2013</c:v>
              </c:pt>
              <c:pt idx="2">
                <c:v>2014</c:v>
              </c:pt>
              <c:pt idx="3">
                <c:v>2015</c:v>
              </c:pt>
              <c:pt idx="4">
                <c:v>2016</c:v>
              </c:pt>
              <c:pt idx="5">
                <c:v>2017</c:v>
              </c:pt>
              <c:pt idx="6">
                <c:v>2018</c:v>
              </c:pt>
              <c:pt idx="7">
                <c:v>2019</c:v>
              </c:pt>
              <c:pt idx="8">
                <c:v>2020</c:v>
              </c:pt>
            </c:strLit>
          </c:cat>
          <c:val>
            <c:numLit>
              <c:formatCode>General</c:formatCode>
              <c:ptCount val="9"/>
              <c:pt idx="0">
                <c:v>23</c:v>
              </c:pt>
              <c:pt idx="1">
                <c:v>24</c:v>
              </c:pt>
              <c:pt idx="2">
                <c:v>4</c:v>
              </c:pt>
              <c:pt idx="3">
                <c:v>7</c:v>
              </c:pt>
              <c:pt idx="4">
                <c:v>2</c:v>
              </c:pt>
              <c:pt idx="5">
                <c:v>3</c:v>
              </c:pt>
              <c:pt idx="6">
                <c:v>1</c:v>
              </c:pt>
              <c:pt idx="7">
                <c:v>1</c:v>
              </c:pt>
              <c:pt idx="8">
                <c:v>1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515328"/>
        <c:axId val="48513792"/>
      </c:lineChart>
      <c:valAx>
        <c:axId val="48513792"/>
        <c:scaling>
          <c:orientation val="minMax"/>
        </c:scaling>
        <c:delete val="0"/>
        <c:axPos val="l"/>
        <c:majorGridlines>
          <c:spPr>
            <a:ln>
              <a:solidFill>
                <a:srgbClr val="B3B3B3"/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ru-RU"/>
          </a:p>
        </c:txPr>
        <c:crossAx val="48515328"/>
        <c:crosses val="autoZero"/>
        <c:crossBetween val="between"/>
      </c:valAx>
      <c:catAx>
        <c:axId val="4851532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ru-RU"/>
          </a:p>
        </c:txPr>
        <c:crossAx val="48513792"/>
        <c:crosses val="autoZero"/>
        <c:auto val="1"/>
        <c:lblAlgn val="ctr"/>
        <c:lblOffset val="100"/>
        <c:noMultiLvlLbl val="0"/>
      </c:catAx>
      <c:spPr>
        <a:noFill/>
        <a:ln>
          <a:solidFill>
            <a:srgbClr val="B3B3B3"/>
          </a:solidFill>
          <a:prstDash val="solid"/>
        </a:ln>
      </c:spPr>
    </c:plotArea>
    <c:legend>
      <c:legendPos val="r"/>
      <c:layout/>
      <c:overlay val="0"/>
      <c:spPr>
        <a:noFill/>
        <a:ln>
          <a:noFill/>
        </a:ln>
      </c:spPr>
      <c:txPr>
        <a:bodyPr/>
        <a:lstStyle/>
        <a:p>
          <a:pPr>
            <a:defRPr sz="1000" b="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/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1E264D05-4228-48B3-8BEB-7DC5B43A1330}" type="slidenum">
              <a:t>‹#›</a:t>
            </a:fld>
            <a:endParaRPr lang="ru-RU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913620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479D266A-4F51-4E27-8402-02580AD8115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17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ru-RU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sz="2810">
              <a:latin typeface="Arial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sz="2810">
              <a:latin typeface="Arial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sz="2810">
              <a:latin typeface="Arial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C9C4B2-2514-4220-8417-25F04A1D02D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21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1DB7B6-A679-49C7-B3F6-9767B6E9A23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143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3894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3894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8EFF88A-2F10-429A-84CA-BA3D3D84AB0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159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384124A-EEF3-4984-AAD1-CB75DA9CC6DC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43169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A7513E-397B-4F9C-880A-EB2BE0A455CD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56681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005906-9FBB-4A2E-A382-3C311B993ADC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52389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448A99B-712D-4AFE-ACB8-7992ADAA12F2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60182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9F1F13B-CF7D-429F-9068-0F95947C9FC6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01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BB2EB33-DEC9-445C-9D8E-49C3E18EE39E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22602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E91D2C-F1AD-4BED-9CAD-7513A82A6D6D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09313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8B638AB-7412-4E6B-9DF0-FE9EA9E16797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26360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5647D6-48F8-4A92-A44A-EC7B646D862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458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FF3AAEC-0CF0-4487-9CCB-7DBEAFA5AC56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84308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34041D9-82BD-431D-9A25-2AD54709D575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6659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3894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3894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54E36F-3A74-4DC0-A7FF-A9A8BD9AED4A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24224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E4C8D2F-6284-4322-B71A-1192C8A8328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221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5C8267E-8924-478F-BC7D-19F645905C5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177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7771AD5-3DD9-4E89-880C-86FA58CC904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644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BEE72F6-15EC-48A1-8AEB-785D82E011C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430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BB82CA9-E2D6-4AC7-900B-B4088DC5B20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989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57D426F-7782-466E-B2D3-5A102099A09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426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A80D01C-D885-45B4-B101-337916D7AF8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602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4F3DBA69-528B-4639-AC57-02FD2D9DE431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hangingPunct="0">
        <a:tabLst/>
        <a:defRPr lang="ru-RU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titleStyle>
    <p:bodyStyle>
      <a:lvl1pPr hangingPunct="0">
        <a:spcBef>
          <a:spcPts val="1417"/>
        </a:spcBef>
        <a:spcAft>
          <a:spcPts val="0"/>
        </a:spcAft>
        <a:tabLst/>
        <a:defRPr lang="ru-RU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x-none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060"/>
              </a:spcAft>
              <a:buSzPct val="45000"/>
              <a:buFont typeface="StarSymbol"/>
              <a:buNone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060"/>
              </a:spcAft>
              <a:buSzPct val="45000"/>
              <a:buFont typeface="StarSymbol"/>
              <a:buChar char="●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21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635"/>
              </a:spcAft>
              <a:buSzPct val="75000"/>
              <a:buFont typeface="StarSymbol"/>
              <a:buChar char="–"/>
              <a:defRPr lang="x-none" sz="1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422"/>
              </a:spcAft>
              <a:buSzPct val="45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10"/>
              </a:spcAft>
              <a:buSzPct val="75000"/>
              <a:buFont typeface="StarSymbol"/>
              <a:buChar char="–"/>
              <a:defRPr lang="x-none" sz="15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10"/>
              </a:spcAft>
              <a:buSzPct val="45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10"/>
              </a:spcAft>
              <a:buSzPct val="45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10"/>
              </a:spcAft>
              <a:buSzPct val="45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10"/>
              </a:spcAft>
              <a:buSzPct val="45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x-none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5165280"/>
            <a:ext cx="2348280" cy="390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hangingPunct="0">
              <a:buNone/>
              <a:tabLst/>
              <a:defRPr lang="x-none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5165280"/>
            <a:ext cx="3195000" cy="390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hangingPunct="0">
              <a:buNone/>
              <a:tabLst/>
              <a:defRPr lang="x-none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5165280"/>
            <a:ext cx="2348280" cy="390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hangingPunct="0">
              <a:buNone/>
              <a:tabLst/>
              <a:defRPr lang="x-none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7452A8FB-0A4A-4C4F-8EFE-6E77E5A30799}" type="slidenum"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hangingPunct="0">
        <a:tabLst/>
        <a:defRPr lang="x-none" sz="330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marL="0" marR="0" indent="0" hangingPunct="0">
        <a:spcBef>
          <a:spcPts val="0"/>
        </a:spcBef>
        <a:spcAft>
          <a:spcPts val="1060"/>
        </a:spcAft>
        <a:tabLst/>
        <a:defRPr lang="x-none" sz="2400" b="0" i="0" u="none" strike="noStrike" kern="1200">
          <a:ln>
            <a:noFill/>
          </a:ln>
          <a:latin typeface="Arial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rbkdc@medicine.karelia.ru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 txBox="1">
            <a:spLocks noGrp="1"/>
          </p:cNvSpPr>
          <p:nvPr>
            <p:ph type="subTitle" idx="4294967295"/>
          </p:nvPr>
        </p:nvSpPr>
        <p:spPr>
          <a:xfrm>
            <a:off x="360359" y="144000"/>
            <a:ext cx="9071640" cy="3288239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ru-RU"/>
              <a:t>Профессиональная заболеваемость в лесной и деревообрабатывающей промышленности. Вопросы эффективности периодических медицинских осмотров.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28000" y="3638160"/>
            <a:ext cx="4248000" cy="1762199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Крылова Е.Е., главный внештатный специалист профпатолог МЗ РК;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Зав.Центром профпатологии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ГБУЗ РК РБ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225720"/>
            <a:ext cx="9071640" cy="9464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200"/>
              <a:t>Пример УТ работника лесопильного участка ( из СГХ )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9" y="1326600"/>
            <a:ext cx="9071640" cy="4001400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ru-RU"/>
              <a:t>Превышение ПДУ по шуму на 18 дБ , время воздействия 100% времени</a:t>
            </a:r>
          </a:p>
          <a:p>
            <a:pPr lvl="0"/>
            <a:r>
              <a:rPr lang="ru-RU"/>
              <a:t>Общая вибрация-превышение ПДУ на 3,7 Дб, время воздействия 100%</a:t>
            </a:r>
          </a:p>
          <a:p>
            <a:pPr lvl="0"/>
            <a:r>
              <a:rPr lang="ru-RU"/>
              <a:t>Показатели микроклимата- ( 7,2-7,7 при допустимом значении 15-22 град.С)</a:t>
            </a:r>
          </a:p>
          <a:p>
            <a:pPr lvl="0"/>
            <a:r>
              <a:rPr lang="ru-RU"/>
              <a:t> « производственный процесс проходит в неотапливаемом помещении -ангаре с постоянными сквозняками , без отопления в зимний период»( из опроса работника)</a:t>
            </a:r>
          </a:p>
          <a:p>
            <a:pPr lvl="0"/>
            <a:r>
              <a:rPr lang="ru-RU"/>
              <a:t>Показатели тяжести труда- класс 3,2(вредный 2 ст)</a:t>
            </a:r>
          </a:p>
          <a:p>
            <a:pPr lvl="0"/>
            <a:r>
              <a:rPr lang="ru-RU"/>
              <a:t>«вручную накатывает бревно на стол станка, устанавливает бревно для распилки вручную, фиксирует бревно на столе...горбыль скидывается вручную, бревно переворачивается вручную..трехкантный брус, получившийся при распиловке бревна , вручную направляется на транспорте..» Напряжение ОДА ( мышцы шеи, груди, верхних и нижних конечностей) до 100 % рабочего времени</a:t>
            </a:r>
          </a:p>
          <a:p>
            <a:pPr lvl="0"/>
            <a:r>
              <a:rPr lang="ru-RU"/>
              <a:t>Постоянное запыление воздуха рабочей зоны древесной пылью от распиловки бревен в течении смены( из опроса работника)</a:t>
            </a:r>
          </a:p>
          <a:p>
            <a:pPr lvl="0"/>
            <a:r>
              <a:rPr lang="ru-RU"/>
              <a:t>Cтаж на данном предприятии — 6 лет 10 мес.    Диагностировано 2 профзаболевания.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225360"/>
            <a:ext cx="9071640" cy="9464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200"/>
              <a:t>Рассматривались обращения работников :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ru-RU"/>
              <a:t>ООО Петродок</a:t>
            </a:r>
          </a:p>
          <a:p>
            <a:pPr lvl="0"/>
            <a:r>
              <a:rPr lang="ru-RU"/>
              <a:t>ООО Наша -мебель</a:t>
            </a:r>
          </a:p>
          <a:p>
            <a:pPr lvl="0"/>
            <a:r>
              <a:rPr lang="ru-RU"/>
              <a:t>ПАО Соломенский лесозавод</a:t>
            </a:r>
          </a:p>
          <a:p>
            <a:pPr lvl="0"/>
            <a:r>
              <a:rPr lang="ru-RU"/>
              <a:t>ООО Сана- ПДК</a:t>
            </a:r>
          </a:p>
          <a:p>
            <a:pPr lvl="0"/>
            <a:r>
              <a:rPr lang="ru-RU"/>
              <a:t>ОАО « Лендерский леспромхоз»</a:t>
            </a:r>
          </a:p>
          <a:p>
            <a:pPr lvl="0"/>
            <a:r>
              <a:rPr lang="ru-RU"/>
              <a:t>ПАО Воломский КЛПХ «Лескарел»</a:t>
            </a:r>
          </a:p>
          <a:p>
            <a:pPr lvl="0"/>
            <a:r>
              <a:rPr lang="ru-RU"/>
              <a:t>ОАО « Муезерский леспромхоз»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103680"/>
            <a:ext cx="9071640" cy="11894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2800"/>
              <a:t>Динамика ПЗ на предприятиях лесной и деревообрабатывающей промышленности РК за 2012-2020 гг</a:t>
            </a:r>
          </a:p>
        </p:txBody>
      </p:sp>
      <p:graphicFrame>
        <p:nvGraphicFramePr>
          <p:cNvPr id="3" name="Диаграмма 2"/>
          <p:cNvGraphicFramePr>
            <a:graphicFrameLocks noGrp="1"/>
          </p:cNvGraphicFramePr>
          <p:nvPr>
            <p:ph type="chart" idx="4294967295"/>
          </p:nvPr>
        </p:nvGraphicFramePr>
        <p:xfrm>
          <a:off x="504359" y="1728000"/>
          <a:ext cx="9071640" cy="3288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186840"/>
            <a:ext cx="9071640" cy="102419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600"/>
              <a:t>Данные ПМО ( по заключительным актам)  2018 г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76000" y="1895760"/>
            <a:ext cx="9071640" cy="3288239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ru-RU"/>
              <a:t>Занятых на работах с ВПФ и опасными видами работ — 1407  </a:t>
            </a:r>
          </a:p>
          <a:p>
            <a:pPr lvl="0"/>
            <a:r>
              <a:rPr lang="ru-RU"/>
              <a:t>Подлежащих ПМО — 833      ( 576 человек- не подлежат? )</a:t>
            </a:r>
          </a:p>
          <a:p>
            <a:pPr lvl="0"/>
            <a:r>
              <a:rPr lang="ru-RU"/>
              <a:t>Прошедших ПМО ( осмотренных) — 764</a:t>
            </a:r>
          </a:p>
          <a:p>
            <a:pPr lvl="0"/>
            <a:r>
              <a:rPr lang="ru-RU"/>
              <a:t>          ( где 69 человек? )</a:t>
            </a:r>
          </a:p>
          <a:p>
            <a:pPr lvl="0"/>
            <a:r>
              <a:rPr lang="ru-RU"/>
              <a:t>Имеющих постоянные противопоказания из числа осмотренных — 4     (  </a:t>
            </a:r>
            <a:r>
              <a:rPr lang="ru-RU" b="1"/>
              <a:t>0,5%</a:t>
            </a:r>
            <a:r>
              <a:rPr lang="ru-RU"/>
              <a:t> от числа осмотренных )</a:t>
            </a:r>
          </a:p>
          <a:p>
            <a:pPr lvl="0"/>
            <a:r>
              <a:rPr lang="ru-RU"/>
              <a:t>Группы риска, группы ДН -  не указаны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225360"/>
            <a:ext cx="9071640" cy="9464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200"/>
              <a:t>Не прошли ПМО  за 2018 ( по сведениям,  предоставленным  ЛПУ)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76360" y="1655999"/>
            <a:ext cx="9071640" cy="3288239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ru-RU" sz="2800"/>
              <a:t>ООО Форест Трэвел — 4 человека</a:t>
            </a:r>
          </a:p>
          <a:p>
            <a:pPr lvl="0"/>
            <a:r>
              <a:rPr lang="ru-RU" sz="2800"/>
              <a:t>АО Карелия-ДСП — 14 человек</a:t>
            </a:r>
          </a:p>
          <a:p>
            <a:pPr lvl="0"/>
            <a:r>
              <a:rPr lang="ru-RU" sz="2800"/>
              <a:t>ООО Русский альянс — 1 человек</a:t>
            </a:r>
          </a:p>
          <a:p>
            <a:pPr lvl="0"/>
            <a:r>
              <a:rPr lang="ru-RU" sz="2800"/>
              <a:t>АО « Запкареллес» — 66 человек</a:t>
            </a:r>
          </a:p>
          <a:p>
            <a:pPr lvl="0"/>
            <a:r>
              <a:rPr lang="ru-RU" sz="2800"/>
              <a:t> (  зарегистрировано 5  ПЗ за 2012-2019гг)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Данные ПМО за 2019 г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9" y="1944000"/>
            <a:ext cx="9071640" cy="3288239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ru-RU"/>
              <a:t>Работающих во вредных и(или) опасных УТ- 847</a:t>
            </a:r>
          </a:p>
          <a:p>
            <a:pPr lvl="0"/>
            <a:r>
              <a:rPr lang="ru-RU"/>
              <a:t>Подлежащих ПМО-  826</a:t>
            </a:r>
          </a:p>
          <a:p>
            <a:pPr lvl="0"/>
            <a:r>
              <a:rPr lang="ru-RU"/>
              <a:t>Число прошедших ПМО- 626</a:t>
            </a:r>
          </a:p>
          <a:p>
            <a:pPr lvl="0"/>
            <a:r>
              <a:rPr lang="ru-RU"/>
              <a:t> Где еще 200 человек?</a:t>
            </a:r>
          </a:p>
          <a:p>
            <a:pPr lvl="0"/>
            <a:r>
              <a:rPr lang="ru-RU"/>
              <a:t>Имеют постоянные противопоказания к работе- 4  ( </a:t>
            </a:r>
            <a:r>
              <a:rPr lang="ru-RU" b="1"/>
              <a:t>0,6%</a:t>
            </a:r>
            <a:r>
              <a:rPr lang="ru-RU"/>
              <a:t>)</a:t>
            </a:r>
          </a:p>
          <a:p>
            <a:pPr lvl="0"/>
            <a:r>
              <a:rPr lang="ru-RU"/>
              <a:t>                                            </a:t>
            </a:r>
          </a:p>
          <a:p>
            <a:pPr lvl="0"/>
            <a:r>
              <a:rPr lang="ru-RU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Вопросы по Закл.актам ( 2019 г)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9" y="1440000"/>
            <a:ext cx="9071640" cy="3288239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ru-RU"/>
              <a:t>ООО « Стара Энсо Форест Вест» - процент охвата- 6 % , из них женщин- 1,8 %</a:t>
            </a:r>
          </a:p>
          <a:p>
            <a:pPr lvl="0"/>
            <a:endParaRPr lang="ru-RU"/>
          </a:p>
          <a:p>
            <a:pPr lvl="0"/>
            <a:r>
              <a:rPr lang="ru-RU"/>
              <a:t>ООО « Сортавальский лесозавод» - работающих во вредных УТ 99</a:t>
            </a:r>
          </a:p>
          <a:p>
            <a:pPr lvl="0"/>
            <a:r>
              <a:rPr lang="ru-RU"/>
              <a:t> подлежало 66 , прошло 22 (  по 1 акту)</a:t>
            </a:r>
          </a:p>
          <a:p>
            <a:pPr lvl="0"/>
            <a:r>
              <a:rPr lang="ru-RU"/>
              <a:t>подлежало 32, прошло 30 ( по 2 акту)</a:t>
            </a:r>
          </a:p>
          <a:p>
            <a:pPr lvl="0"/>
            <a:r>
              <a:rPr lang="ru-RU"/>
              <a:t>  прошедших всего 52</a:t>
            </a:r>
          </a:p>
          <a:p>
            <a:pPr lvl="0"/>
            <a:r>
              <a:rPr lang="ru-RU"/>
              <a:t>  не прошло -  14 ( ? )   или 46 (?)</a:t>
            </a:r>
          </a:p>
          <a:p>
            <a:pPr lvl="0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Данные ПМО за 2020 г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9" y="1728000"/>
            <a:ext cx="9071640" cy="3288239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ru-RU"/>
              <a:t>Работающих во вредных УТ- 2013</a:t>
            </a:r>
          </a:p>
          <a:p>
            <a:pPr lvl="0"/>
            <a:r>
              <a:rPr lang="ru-RU"/>
              <a:t>Подлежащих ПМО- 1554</a:t>
            </a:r>
          </a:p>
          <a:p>
            <a:pPr lvl="0"/>
            <a:r>
              <a:rPr lang="ru-RU"/>
              <a:t>Прошли ПМО- 1498</a:t>
            </a:r>
          </a:p>
          <a:p>
            <a:pPr lvl="0"/>
            <a:r>
              <a:rPr lang="ru-RU"/>
              <a:t>Где 56 человек?</a:t>
            </a:r>
          </a:p>
          <a:p>
            <a:pPr lvl="0"/>
            <a:r>
              <a:rPr lang="ru-RU"/>
              <a:t>Имеют постоянные противопоказания к работе- 17 ( </a:t>
            </a:r>
            <a:r>
              <a:rPr lang="ru-RU" b="1"/>
              <a:t>1,1%</a:t>
            </a:r>
            <a:r>
              <a:rPr lang="ru-RU"/>
              <a:t> )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Вопросы по Закл.актам ( 2020 г)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9" y="1800000"/>
            <a:ext cx="9071640" cy="3288239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ru-RU"/>
              <a:t>ООО « Сортавальский лесозавод» :</a:t>
            </a:r>
          </a:p>
          <a:p>
            <a:pPr lvl="0"/>
            <a:r>
              <a:rPr lang="ru-RU"/>
              <a:t>- подлежало 84 человека</a:t>
            </a:r>
          </a:p>
          <a:p>
            <a:pPr lvl="0"/>
            <a:r>
              <a:rPr lang="ru-RU"/>
              <a:t>- прошло 40 человек</a:t>
            </a:r>
          </a:p>
          <a:p>
            <a:pPr lvl="0"/>
            <a:r>
              <a:rPr lang="ru-RU"/>
              <a:t>ООО « Стара Энсо Форест Вест» :</a:t>
            </a:r>
          </a:p>
          <a:p>
            <a:pPr lvl="0"/>
            <a:r>
              <a:rPr lang="ru-RU"/>
              <a:t>- работает во вредных УТ 126 человек</a:t>
            </a:r>
          </a:p>
          <a:p>
            <a:pPr lvl="0"/>
            <a:r>
              <a:rPr lang="ru-RU"/>
              <a:t>- подлежало 16 человек</a:t>
            </a:r>
          </a:p>
          <a:p>
            <a:pPr lvl="0"/>
            <a:r>
              <a:rPr lang="ru-RU"/>
              <a:t>Почему из 126 только 16 подлежало ПМО?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Отсутствует отчетность: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9" y="1655999"/>
            <a:ext cx="9071640" cy="3288239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ru-RU"/>
              <a:t>ООО Петродок</a:t>
            </a:r>
          </a:p>
          <a:p>
            <a:pPr lvl="0"/>
            <a:r>
              <a:rPr lang="ru-RU"/>
              <a:t>ЗАО Шуя-Лес</a:t>
            </a:r>
          </a:p>
          <a:p>
            <a:pPr lvl="0"/>
            <a:r>
              <a:rPr lang="ru-RU"/>
              <a:t>ООО « Наша мебель»( в наст время ликвидировано)</a:t>
            </a:r>
          </a:p>
          <a:p>
            <a:pPr lvl="0"/>
            <a:r>
              <a:rPr lang="ru-RU"/>
              <a:t>АО «Запкареллес» ( за 2019-2020гг)</a:t>
            </a:r>
          </a:p>
          <a:p>
            <a:pPr lvl="0"/>
            <a:r>
              <a:rPr lang="ru-RU"/>
              <a:t>ИП Кабанов Д.Е.</a:t>
            </a:r>
          </a:p>
          <a:p>
            <a:pPr lvl="0"/>
            <a:r>
              <a:rPr lang="ru-RU"/>
              <a:t>АО «Кондопожский ЦБК»</a:t>
            </a:r>
          </a:p>
          <a:p>
            <a:pPr lvl="0"/>
            <a:r>
              <a:rPr lang="ru-RU"/>
              <a:t>Заявки на периодические медосмотры стажированных вредников   согл.п 40 Пр.МЗ РФ от 28.01.2021 №29 н ( ранее ПР.МЗ РФ №302н п37 )  в Центре профпатологии от указанных предприятий  отсутствуют.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9pPr>
          </a:lstStyle>
          <a:p>
            <a:pPr lvl="0">
              <a:buNone/>
            </a:pPr>
            <a:r>
              <a:rPr lang="ru-RU"/>
              <a:t>Лесозаготовительная и деревообрабатывающая промышленность  является одной из ведущих отраслей в экономике в экономике нашей страны.</a:t>
            </a:r>
          </a:p>
          <a:p>
            <a:pPr lvl="0">
              <a:buNone/>
            </a:pPr>
            <a:r>
              <a:rPr lang="ru-RU"/>
              <a:t>В то же время характеризуется воздействием на работающих целым  комплексом неблагоприятных производственных факторов.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503999" y="576000"/>
            <a:ext cx="9071640" cy="45360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060"/>
              </a:spcAft>
              <a:buSzPct val="45000"/>
              <a:buFont typeface="StarSymbol"/>
              <a:buNone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060"/>
              </a:spcAft>
              <a:buSzPct val="45000"/>
              <a:buFont typeface="StarSymbol"/>
              <a:buChar char="●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21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635"/>
              </a:spcAft>
              <a:buSzPct val="75000"/>
              <a:buFont typeface="StarSymbol"/>
              <a:buChar char="–"/>
              <a:defRPr lang="x-none" sz="1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422"/>
              </a:spcAft>
              <a:buSzPct val="45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10"/>
              </a:spcAft>
              <a:buSzPct val="75000"/>
              <a:buFont typeface="StarSymbol"/>
              <a:buChar char="–"/>
              <a:defRPr lang="x-none" sz="15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10"/>
              </a:spcAft>
              <a:buSzPct val="45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10"/>
              </a:spcAft>
              <a:buSzPct val="45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10"/>
              </a:spcAft>
              <a:buSzPct val="45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10"/>
              </a:spcAft>
              <a:buSzPct val="45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 sz="2800"/>
              <a:t>Ни одно из предприятий лесной, деревообработывающей и мебельной промышленности  РК  за последние 5 лет не подало заявки в Центр профпатологии на прохождение периодического медицинского осмотра  в соответствии с  п.40 Пр.МЗ РФ № 29н ( ранее  п.37 ПР.МЗ РФ № 302н)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600"/>
              <a:t>ПР.МЗ РФ от 28.01.2021 №29 н  п40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ru-RU"/>
              <a:t>«Для работников, занятых на работах во вредных и(или) опасных условиях труда, первый периодический осмотр центре профпатологии проводится при стаже работы 5 лет во вредных(опасных)условиях труда(подклассы 3.1-3.4, класс4), последующие периодические осмотры у данных категорий работников в центре профпатологии проводятся 1 раз в 5 лет.</a:t>
            </a:r>
          </a:p>
          <a:p>
            <a:pPr lvl="0"/>
            <a:r>
              <a:rPr lang="ru-RU"/>
              <a:t>Работники , имеющие стойкие последствия несчастных случаев на производстве, один раз в пять лет проходят периодические осмотры в центрах профпатологии.»</a:t>
            </a:r>
          </a:p>
          <a:p>
            <a:pPr lvl="0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186480"/>
            <a:ext cx="9071640" cy="102419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600"/>
              <a:t>Данные о  ПМО(стаж. «вредники»)на базе Центра профпатологии, ТГК№1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9" y="1895760"/>
            <a:ext cx="9071640" cy="3288239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ru-RU"/>
              <a:t>Осмотрено — 48 человек</a:t>
            </a:r>
          </a:p>
          <a:p>
            <a:pPr lvl="0"/>
            <a:r>
              <a:rPr lang="ru-RU"/>
              <a:t>Постоянные противопоказания — 8 человек</a:t>
            </a:r>
          </a:p>
          <a:p>
            <a:pPr lvl="0"/>
            <a:r>
              <a:rPr lang="ru-RU" b="1"/>
              <a:t>16,6 %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600"/>
              <a:t>Резюме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9" y="1326600"/>
            <a:ext cx="9071640" cy="4001400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ru-RU" sz="5400"/>
              <a:t>УТ работников лесозаготовительной , деревообрабатывающей и мебельной промышленности характеризуется воздействием целого комплекса ВПФ, в ряде случаев — очень тяжелые.</a:t>
            </a:r>
          </a:p>
          <a:p>
            <a:pPr lvl="0"/>
            <a:r>
              <a:rPr lang="ru-RU" sz="5400"/>
              <a:t>Качество ПМО работников данной отрасли низкое , о чем свидетельствует незначительный процент выявляемых противопоказаний, отсутствие сформированных групп риска, предварительных диагнозов ПЗ  и рекомендаций работодателям.</a:t>
            </a:r>
          </a:p>
          <a:p>
            <a:pPr lvl="0"/>
            <a:r>
              <a:rPr lang="ru-RU" sz="5400"/>
              <a:t>Резкое снижение профзаболеваемости на фоне отсутствия отчетности, несоответствия числа подлежащих и осмотренных, низкого качества ПМО не может быть рассмотрено как признак благополучия в отрасли в плане профессиональной заболеваемости.</a:t>
            </a:r>
          </a:p>
          <a:p>
            <a:pPr lvl="0"/>
            <a:r>
              <a:rPr lang="ru-RU" sz="5400"/>
              <a:t>Необходимо рекомендовать работодателям в соответствии с ПР № 29н п40   направлять стажированных вредников на периодические медицинские осмотры в центр профпатологии.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216000"/>
            <a:ext cx="9071640" cy="14065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/>
              <a:t>Центр профпатологии  ГБУЗ РК Республиканская больница им . В.А. Баранова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40000" y="2520000"/>
            <a:ext cx="9071640" cy="37418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060"/>
              </a:spcAft>
              <a:buSzPct val="45000"/>
              <a:buFont typeface="StarSymbol"/>
              <a:buNone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060"/>
              </a:spcAft>
              <a:buSzPct val="45000"/>
              <a:buFont typeface="StarSymbol"/>
              <a:buChar char="●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21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635"/>
              </a:spcAft>
              <a:buSzPct val="75000"/>
              <a:buFont typeface="StarSymbol"/>
              <a:buChar char="–"/>
              <a:defRPr lang="x-none" sz="1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422"/>
              </a:spcAft>
              <a:buSzPct val="45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10"/>
              </a:spcAft>
              <a:buSzPct val="75000"/>
              <a:buFont typeface="StarSymbol"/>
              <a:buChar char="–"/>
              <a:defRPr lang="x-none" sz="15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10"/>
              </a:spcAft>
              <a:buSzPct val="45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10"/>
              </a:spcAft>
              <a:buSzPct val="45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10"/>
              </a:spcAft>
              <a:buSzPct val="45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10"/>
              </a:spcAft>
              <a:buSzPct val="45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 sz="3200"/>
              <a:t>г.. Петрозаводск, ул.Пирогова, 3  </a:t>
            </a:r>
          </a:p>
          <a:p>
            <a:pPr lvl="0">
              <a:buNone/>
            </a:pPr>
            <a:r>
              <a:rPr lang="ru-RU" sz="3200"/>
              <a:t>тел. 8(142) 75-63-89</a:t>
            </a:r>
          </a:p>
          <a:p>
            <a:pPr lvl="0">
              <a:buNone/>
            </a:pPr>
            <a:r>
              <a:rPr lang="ru-RU" sz="3200">
                <a:hlinkClick r:id="rId3"/>
              </a:rPr>
              <a:t>rbkdc@medicine.karelia.ru</a:t>
            </a:r>
            <a:r>
              <a:rPr lang="ru-RU" sz="3200"/>
              <a:t> ( для профцентра)</a:t>
            </a:r>
          </a:p>
          <a:p>
            <a:pPr lvl="0">
              <a:buNone/>
            </a:pPr>
            <a:r>
              <a:rPr lang="ru-RU" sz="3200"/>
              <a:t>profcentr@medicine.karelia.ru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0" y="74160"/>
            <a:ext cx="10080000" cy="5595840"/>
          </a:xfrm>
        </p:spPr>
        <p:txBody>
          <a:bodyPr anchor="ctr"/>
          <a:lstStyle>
            <a:defPPr marL="432000" marR="0" lvl="0" indent="-324000">
              <a:spcBef>
                <a:spcPts val="0"/>
              </a:spcBef>
              <a:spcAft>
                <a:spcPts val="1060"/>
              </a:spcAft>
              <a:buSzPct val="45000"/>
              <a:buFont typeface="StarSymbol"/>
              <a:buNone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060"/>
              </a:spcAft>
              <a:buSzPct val="45000"/>
              <a:buFont typeface="StarSymbol"/>
              <a:buChar char="●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21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635"/>
              </a:spcAft>
              <a:buSzPct val="75000"/>
              <a:buFont typeface="StarSymbol"/>
              <a:buChar char="–"/>
              <a:defRPr lang="x-none" sz="1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422"/>
              </a:spcAft>
              <a:buSzPct val="45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10"/>
              </a:spcAft>
              <a:buSzPct val="75000"/>
              <a:buFont typeface="StarSymbol"/>
              <a:buChar char="–"/>
              <a:defRPr lang="x-none" sz="15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10"/>
              </a:spcAft>
              <a:buSzPct val="45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10"/>
              </a:spcAft>
              <a:buSzPct val="45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10"/>
              </a:spcAft>
              <a:buSzPct val="45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10"/>
              </a:spcAft>
              <a:buSzPct val="45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 algn="ctr">
              <a:buNone/>
            </a:pPr>
            <a:r>
              <a:rPr lang="ru-RU" sz="4800"/>
              <a:t>Спасибо за внимание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9pPr>
          </a:lstStyle>
          <a:p>
            <a:pPr lvl="0">
              <a:buNone/>
            </a:pPr>
            <a:r>
              <a:rPr lang="ru-RU"/>
              <a:t>Общим для всех типов деревообрабатывающих производств является насыщенность различного рода станками с режущими инструментами, конвейерная система труда.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186840"/>
            <a:ext cx="9071640" cy="102419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600"/>
              <a:t>ВПФ на деревообрабатывающих и  мебельных производствах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4359" y="1512000"/>
            <a:ext cx="9071640" cy="3288239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ru-RU" sz="4000"/>
              <a:t>Производственный шум</a:t>
            </a:r>
          </a:p>
          <a:p>
            <a:pPr lvl="0"/>
            <a:r>
              <a:rPr lang="ru-RU" sz="4000"/>
              <a:t>Вибрация , создаваемая работой оборудования</a:t>
            </a:r>
          </a:p>
          <a:p>
            <a:pPr lvl="0"/>
            <a:r>
              <a:rPr lang="ru-RU" sz="4000"/>
              <a:t>Загрязненность воздуха производственных помещений древесной пылью , парами и газами(формальдегид, аммиак, оксид углерода и др.), образующихся  в результате применения лаков, смол, красок , клея</a:t>
            </a:r>
          </a:p>
          <a:p>
            <a:pPr lvl="0"/>
            <a:r>
              <a:rPr lang="ru-RU" sz="4000"/>
              <a:t>Неблагоприятный микроклимат- в ряде случаев</a:t>
            </a:r>
          </a:p>
          <a:p>
            <a:pPr lvl="0"/>
            <a:r>
              <a:rPr lang="ru-RU" sz="4000"/>
              <a:t>Рабочие многих профессий выполняют интенсивную физическую работу , при этом значительна статическая и динамическая нагрузка на руки, плечевой пояс.</a:t>
            </a:r>
          </a:p>
          <a:p>
            <a:pPr lvl="0"/>
            <a:r>
              <a:rPr lang="ru-RU" sz="4000"/>
              <a:t>Биологический фактор-  для лесозаготовительных предприятий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186480"/>
            <a:ext cx="9071640" cy="102419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600"/>
              <a:t>ПЗ у работников деревообрабатыващей и мебельной промышленности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32359" y="1512000"/>
            <a:ext cx="9071640" cy="3288239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ru-RU" sz="4400"/>
              <a:t>Заболевания ОДА и периферической нервной системы ( остеоартрозы  суставов, плечелопаточный периартроз, полинейропатии ,  эпикондилиты, вибрационная болезнь )</a:t>
            </a:r>
          </a:p>
          <a:p>
            <a:pPr lvl="0"/>
            <a:r>
              <a:rPr lang="ru-RU" sz="4400"/>
              <a:t>Профессиональная  радикулопатия</a:t>
            </a:r>
          </a:p>
          <a:p>
            <a:pPr lvl="0"/>
            <a:r>
              <a:rPr lang="ru-RU" sz="4400"/>
              <a:t>Профессиональная тугоухость</a:t>
            </a:r>
          </a:p>
          <a:p>
            <a:pPr lvl="0"/>
            <a:r>
              <a:rPr lang="ru-RU" sz="4400"/>
              <a:t>Профессиональная бронхиальная астма</a:t>
            </a:r>
          </a:p>
          <a:p>
            <a:pPr lvl="0"/>
            <a:r>
              <a:rPr lang="ru-RU" sz="4400"/>
              <a:t>Заболевания кожи  ( дерматиты, экземы, токсикодермии)  и глаз ( конъюнктивиты)</a:t>
            </a:r>
          </a:p>
          <a:p>
            <a:pPr lvl="0"/>
            <a:r>
              <a:rPr lang="ru-RU" sz="4400"/>
              <a:t>Онкологические заболевания (рак легкого, носовой полости, решетчатой кости;  реже- кожи,на анилинокрасочных производствах- рак мочевого пузыря)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211320"/>
            <a:ext cx="9071640" cy="13676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200"/>
              <a:t>Структура ПЗ работников лесной и деревобрабатывающей промышленности РК за 2012- 2020</a:t>
            </a:r>
          </a:p>
        </p:txBody>
      </p:sp>
      <p:graphicFrame>
        <p:nvGraphicFramePr>
          <p:cNvPr id="3" name="Диаграмма 2"/>
          <p:cNvGraphicFramePr>
            <a:graphicFrameLocks noGrp="1"/>
          </p:cNvGraphicFramePr>
          <p:nvPr>
            <p:ph type="chart" idx="4294967295"/>
          </p:nvPr>
        </p:nvGraphicFramePr>
        <p:xfrm>
          <a:off x="504359" y="1823760"/>
          <a:ext cx="9071640" cy="3288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9pPr>
          </a:lstStyle>
          <a:p>
            <a:pPr lvl="0">
              <a:buNone/>
            </a:pPr>
            <a:r>
              <a:rPr lang="ru-RU"/>
              <a:t>Всего за указанный период времени  диагностировано </a:t>
            </a:r>
            <a:r>
              <a:rPr lang="ru-RU" sz="3600" b="1"/>
              <a:t>66</a:t>
            </a:r>
            <a:r>
              <a:rPr lang="ru-RU"/>
              <a:t> профессиональных  заболеваний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225000"/>
            <a:ext cx="9071640" cy="9464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2600"/>
              <a:t>Профессии, подверженные ПЗ (с установленным закл.диагнозом)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9" y="1326600"/>
            <a:ext cx="9071640" cy="4145400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ru-RU" sz="6600"/>
              <a:t>Водитель по вывозке леса -3</a:t>
            </a:r>
          </a:p>
          <a:p>
            <a:pPr lvl="0"/>
            <a:r>
              <a:rPr lang="ru-RU" sz="6600"/>
              <a:t>Слесарь-17</a:t>
            </a:r>
          </a:p>
          <a:p>
            <a:pPr lvl="0"/>
            <a:r>
              <a:rPr lang="ru-RU" sz="6600"/>
              <a:t>Вальщик леса-6</a:t>
            </a:r>
          </a:p>
          <a:p>
            <a:pPr lvl="0"/>
            <a:r>
              <a:rPr lang="ru-RU" sz="6600"/>
              <a:t>Прессовщик-2</a:t>
            </a:r>
          </a:p>
          <a:p>
            <a:pPr lvl="0"/>
            <a:r>
              <a:rPr lang="ru-RU" sz="6600"/>
              <a:t>Обрубщик сучьев -1</a:t>
            </a:r>
          </a:p>
          <a:p>
            <a:pPr lvl="0"/>
            <a:r>
              <a:rPr lang="ru-RU" sz="6600"/>
              <a:t>Сущильщик-1</a:t>
            </a:r>
          </a:p>
          <a:p>
            <a:pPr lvl="0"/>
            <a:r>
              <a:rPr lang="ru-RU" sz="6600"/>
              <a:t>Машинист бум.машины-4</a:t>
            </a:r>
          </a:p>
          <a:p>
            <a:pPr lvl="0"/>
            <a:r>
              <a:rPr lang="ru-RU" sz="6600"/>
              <a:t>Плотник-2</a:t>
            </a:r>
          </a:p>
          <a:p>
            <a:pPr lvl="0"/>
            <a:r>
              <a:rPr lang="ru-RU" sz="6600"/>
              <a:t>Токарь-2</a:t>
            </a:r>
          </a:p>
          <a:p>
            <a:pPr lvl="0"/>
            <a:r>
              <a:rPr lang="ru-RU" sz="6600"/>
              <a:t>электрогазосварщик-1</a:t>
            </a:r>
          </a:p>
          <a:p>
            <a:pPr lvl="0"/>
            <a:endParaRPr lang="ru-RU"/>
          </a:p>
          <a:p>
            <a:pPr lvl="0"/>
            <a:r>
              <a:rPr lang="ru-RU" sz="6600"/>
              <a:t>Иные - 2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225720"/>
            <a:ext cx="9071640" cy="9464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600"/>
              <a:t>Профзаболевания регистрировались :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ru-RU"/>
              <a:t>ООО Северная лесозаготовительная компания (ООО Инвестлеспром заготовка)</a:t>
            </a:r>
          </a:p>
          <a:p>
            <a:pPr lvl="0"/>
            <a:r>
              <a:rPr lang="ru-RU"/>
              <a:t>АО Сегежский ЦБК</a:t>
            </a:r>
          </a:p>
          <a:p>
            <a:pPr lvl="0"/>
            <a:r>
              <a:rPr lang="ru-RU"/>
              <a:t>ОАО Пяозерский леспромхоз</a:t>
            </a:r>
          </a:p>
          <a:p>
            <a:pPr lvl="0"/>
            <a:r>
              <a:rPr lang="ru-RU"/>
              <a:t>АО Кондопога</a:t>
            </a:r>
          </a:p>
          <a:p>
            <a:pPr lvl="0"/>
            <a:r>
              <a:rPr lang="ru-RU"/>
              <a:t>ООО Ареал( лесозаготовительный участок)</a:t>
            </a:r>
          </a:p>
          <a:p>
            <a:pPr lvl="0"/>
            <a:r>
              <a:rPr lang="ru-RU"/>
              <a:t>ЗАО Ладвинский леспромхоз</a:t>
            </a:r>
          </a:p>
          <a:p>
            <a:pPr lvl="0"/>
            <a:r>
              <a:rPr lang="ru-RU"/>
              <a:t>ЗАО «Запкареллес» (5 ПЗ)</a:t>
            </a:r>
          </a:p>
          <a:p>
            <a:pPr lvl="0"/>
            <a:r>
              <a:rPr lang="ru-RU"/>
              <a:t>ИП Кабанов Д.Е. ( 2 ПЗ)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__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1170</Words>
  <Application>Microsoft Office PowerPoint</Application>
  <PresentationFormat>Экран (4:3)</PresentationFormat>
  <Paragraphs>133</Paragraphs>
  <Slides>25</Slides>
  <Notes>25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Обычный</vt:lpstr>
      <vt:lpstr>Default__</vt:lpstr>
      <vt:lpstr>Презентация PowerPoint</vt:lpstr>
      <vt:lpstr>Презентация PowerPoint</vt:lpstr>
      <vt:lpstr>Презентация PowerPoint</vt:lpstr>
      <vt:lpstr>ВПФ на деревообрабатывающих и  мебельных производствах</vt:lpstr>
      <vt:lpstr>ПЗ у работников деревообрабатыващей и мебельной промышленности</vt:lpstr>
      <vt:lpstr>Структура ПЗ работников лесной и деревобрабатывающей промышленности РК за 2012- 2020</vt:lpstr>
      <vt:lpstr>Презентация PowerPoint</vt:lpstr>
      <vt:lpstr>Профессии, подверженные ПЗ (с установленным закл.диагнозом)</vt:lpstr>
      <vt:lpstr>Профзаболевания регистрировались :</vt:lpstr>
      <vt:lpstr>Пример УТ работника лесопильного участка ( из СГХ )</vt:lpstr>
      <vt:lpstr>Рассматривались обращения работников :</vt:lpstr>
      <vt:lpstr>Динамика ПЗ на предприятиях лесной и деревообрабатывающей промышленности РК за 2012-2020 гг</vt:lpstr>
      <vt:lpstr>Данные ПМО ( по заключительным актам)  2018 г</vt:lpstr>
      <vt:lpstr>Не прошли ПМО  за 2018 ( по сведениям,  предоставленным  ЛПУ)</vt:lpstr>
      <vt:lpstr>Данные ПМО за 2019 г</vt:lpstr>
      <vt:lpstr>Вопросы по Закл.актам ( 2019 г)</vt:lpstr>
      <vt:lpstr>Данные ПМО за 2020 г</vt:lpstr>
      <vt:lpstr>Вопросы по Закл.актам ( 2020 г)</vt:lpstr>
      <vt:lpstr>Отсутствует отчетность:</vt:lpstr>
      <vt:lpstr>Презентация PowerPoint</vt:lpstr>
      <vt:lpstr>ПР.МЗ РФ от 28.01.2021 №29 н  п40</vt:lpstr>
      <vt:lpstr>Данные о  ПМО(стаж. «вредники»)на базе Центра профпатологии, ТГК№1</vt:lpstr>
      <vt:lpstr>Резюме</vt:lpstr>
      <vt:lpstr>Центр профпатологии  ГБУЗ РК Республиканская больница им . В.А. Баранова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Дерюжина Светлана Витальевна</dc:creator>
  <cp:lastModifiedBy>Дерюжина Светлана Витальевна</cp:lastModifiedBy>
  <cp:revision>16</cp:revision>
  <dcterms:created xsi:type="dcterms:W3CDTF">2019-11-23T13:48:26Z</dcterms:created>
  <dcterms:modified xsi:type="dcterms:W3CDTF">2021-06-29T10:31:09Z</dcterms:modified>
</cp:coreProperties>
</file>